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Lst>
  <p:sldSz cy="5143500" cx="9144000"/>
  <p:notesSz cx="6858000" cy="9144000"/>
  <p:embeddedFontLst>
    <p:embeddedFont>
      <p:font typeface="Halant"/>
      <p:bold r:id="rId11"/>
    </p:embeddedFont>
    <p:embeddedFont>
      <p:font typeface="Inter"/>
      <p:regular r:id="rId12"/>
      <p:bold r:id="rId13"/>
      <p:italic r:id="rId14"/>
      <p:boldItalic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slide" Target="slides/slide5.xml"/><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Italic.fntdata"/><Relationship Id="rId14"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91d427fb4_0_3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3491d427fb4_0_35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3491d427fb4_0_7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3491d427fb4_0_75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491d427fb4_0_7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g3491d427fb4_0_7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91d427fb4_0_7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g3491d427fb4_0_79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491d427fb4_0_8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g3491d427fb4_0_8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nvSpPr>
        <p:spPr>
          <a:xfrm>
            <a:off x="895670" y="2667190"/>
            <a:ext cx="7352700" cy="3849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SzPts val="600"/>
              <a:buNone/>
            </a:pPr>
            <a:r>
              <a:rPr i="1" lang="en" sz="2500">
                <a:solidFill>
                  <a:schemeClr val="dk1"/>
                </a:solidFill>
                <a:latin typeface="Inter"/>
                <a:ea typeface="Inter"/>
                <a:cs typeface="Inter"/>
                <a:sym typeface="Inter"/>
              </a:rPr>
              <a:t>2014 - 2017</a:t>
            </a:r>
            <a:endParaRPr sz="2500">
              <a:solidFill>
                <a:srgbClr val="231F20"/>
              </a:solidFill>
              <a:latin typeface="Inter"/>
              <a:ea typeface="Inter"/>
              <a:cs typeface="Inter"/>
              <a:sym typeface="Inter"/>
            </a:endParaRPr>
          </a:p>
        </p:txBody>
      </p:sp>
      <p:sp>
        <p:nvSpPr>
          <p:cNvPr id="55" name="Google Shape;55;p13"/>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56" name="Google Shape;56;p13"/>
          <p:cNvGrpSpPr/>
          <p:nvPr/>
        </p:nvGrpSpPr>
        <p:grpSpPr>
          <a:xfrm>
            <a:off x="-127008" y="4615004"/>
            <a:ext cx="9398022" cy="468724"/>
            <a:chOff x="204" y="0"/>
            <a:chExt cx="25061391" cy="1249931"/>
          </a:xfrm>
        </p:grpSpPr>
        <p:grpSp>
          <p:nvGrpSpPr>
            <p:cNvPr id="57" name="Google Shape;57;p13"/>
            <p:cNvGrpSpPr/>
            <p:nvPr/>
          </p:nvGrpSpPr>
          <p:grpSpPr>
            <a:xfrm rot="5400000">
              <a:off x="12002369" y="-11663474"/>
              <a:ext cx="1249931" cy="24576878"/>
              <a:chOff x="0" y="-38100"/>
              <a:chExt cx="246900" cy="4854692"/>
            </a:xfrm>
          </p:grpSpPr>
          <p:sp>
            <p:nvSpPr>
              <p:cNvPr id="58" name="Google Shape;58;p1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59" name="Google Shape;59;p13"/>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60" name="Google Shape;60;p13"/>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1" name="Google Shape;61;p1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62" name="Google Shape;62;p1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63" name="Google Shape;63;p13"/>
          <p:cNvSpPr txBox="1"/>
          <p:nvPr/>
        </p:nvSpPr>
        <p:spPr>
          <a:xfrm>
            <a:off x="1276990" y="18097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YAZIDI</a:t>
            </a:r>
            <a:r>
              <a:rPr b="1" lang="en" sz="4200">
                <a:solidFill>
                  <a:srgbClr val="231F20"/>
                </a:solidFill>
                <a:latin typeface="Halant"/>
                <a:ea typeface="Halant"/>
                <a:cs typeface="Halant"/>
                <a:sym typeface="Halant"/>
              </a:rPr>
              <a:t> GENOCIDE</a:t>
            </a:r>
            <a:endParaRPr sz="700"/>
          </a:p>
        </p:txBody>
      </p:sp>
      <p:sp>
        <p:nvSpPr>
          <p:cNvPr id="64" name="Google Shape;64;p13"/>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4"/>
          <p:cNvSpPr txBox="1"/>
          <p:nvPr/>
        </p:nvSpPr>
        <p:spPr>
          <a:xfrm>
            <a:off x="522350" y="1045375"/>
            <a:ext cx="7407300" cy="2801400"/>
          </a:xfrm>
          <a:prstGeom prst="rect">
            <a:avLst/>
          </a:prstGeom>
          <a:noFill/>
          <a:ln>
            <a:noFill/>
          </a:ln>
        </p:spPr>
        <p:txBody>
          <a:bodyPr anchorCtr="0" anchor="t" bIns="0" lIns="0" spcFirstLastPara="1" rIns="0" wrap="square" tIns="0">
            <a:spAutoFit/>
          </a:bodyPr>
          <a:lstStyle/>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Yazidis are a </a:t>
            </a:r>
            <a:r>
              <a:rPr lang="en" sz="1300">
                <a:solidFill>
                  <a:schemeClr val="dk1"/>
                </a:solidFill>
                <a:latin typeface="Inter"/>
                <a:ea typeface="Inter"/>
                <a:cs typeface="Inter"/>
                <a:sym typeface="Inter"/>
              </a:rPr>
              <a:t>religious</a:t>
            </a:r>
            <a:r>
              <a:rPr lang="en" sz="1300">
                <a:solidFill>
                  <a:schemeClr val="dk1"/>
                </a:solidFill>
                <a:latin typeface="Inter"/>
                <a:ea typeface="Inter"/>
                <a:cs typeface="Inter"/>
                <a:sym typeface="Inter"/>
              </a:rPr>
              <a:t> and ethnic minority that originated in Mesopotamia </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Monotheistic religion that shares several characteristics with other Middle Eastern religions, but some key differences set it apart:</a:t>
            </a:r>
            <a:endParaRPr sz="1300">
              <a:solidFill>
                <a:schemeClr val="dk1"/>
              </a:solidFill>
              <a:latin typeface="Inter"/>
              <a:ea typeface="Inter"/>
              <a:cs typeface="Inter"/>
              <a:sym typeface="Inter"/>
            </a:endParaRPr>
          </a:p>
          <a:p>
            <a:pPr indent="-311150" lvl="2" marL="13716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Prayer rituals</a:t>
            </a:r>
            <a:endParaRPr sz="1300">
              <a:solidFill>
                <a:schemeClr val="dk1"/>
              </a:solidFill>
              <a:latin typeface="Inter"/>
              <a:ea typeface="Inter"/>
              <a:cs typeface="Inter"/>
              <a:sym typeface="Inter"/>
            </a:endParaRPr>
          </a:p>
          <a:p>
            <a:pPr indent="-311150" lvl="2" marL="13716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Belief in reincarnation</a:t>
            </a:r>
            <a:endParaRPr sz="1300">
              <a:solidFill>
                <a:schemeClr val="dk1"/>
              </a:solidFill>
              <a:latin typeface="Inter"/>
              <a:ea typeface="Inter"/>
              <a:cs typeface="Inter"/>
              <a:sym typeface="Inter"/>
            </a:endParaRPr>
          </a:p>
          <a:p>
            <a:pPr indent="-311150" lvl="2" marL="13716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Peacock Angel worshiped as a messenger to their Yazidi god</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These unique features of their religion made them a target of persecution for centuries</a:t>
            </a:r>
            <a:endParaRPr sz="1300">
              <a:solidFill>
                <a:schemeClr val="dk1"/>
              </a:solidFill>
              <a:latin typeface="Inter"/>
              <a:ea typeface="Inter"/>
              <a:cs typeface="Inter"/>
              <a:sym typeface="Inter"/>
            </a:endParaRPr>
          </a:p>
          <a:p>
            <a:pPr indent="-311150" lvl="2" marL="13716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The genocide of 2014 is considered to be the 74th act of genocide against this community </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Yazidis mainly settled in parts of northern Iraq where the mountains provide them with protection</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ISIS (the Islamic State) invaded the Sinjar region of Iraq where many Yazidis lived in August 2014</a:t>
            </a:r>
            <a:endParaRPr sz="1300">
              <a:solidFill>
                <a:schemeClr val="dk1"/>
              </a:solidFill>
              <a:latin typeface="Inter"/>
              <a:ea typeface="Inter"/>
              <a:cs typeface="Inter"/>
              <a:sym typeface="Inter"/>
            </a:endParaRPr>
          </a:p>
        </p:txBody>
      </p:sp>
      <p:sp>
        <p:nvSpPr>
          <p:cNvPr id="70" name="Google Shape;70;p14"/>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71" name="Google Shape;71;p14"/>
          <p:cNvGrpSpPr/>
          <p:nvPr/>
        </p:nvGrpSpPr>
        <p:grpSpPr>
          <a:xfrm>
            <a:off x="-127008" y="4615004"/>
            <a:ext cx="9398022" cy="468724"/>
            <a:chOff x="204" y="0"/>
            <a:chExt cx="25061391" cy="1249931"/>
          </a:xfrm>
        </p:grpSpPr>
        <p:grpSp>
          <p:nvGrpSpPr>
            <p:cNvPr id="72" name="Google Shape;72;p14"/>
            <p:cNvGrpSpPr/>
            <p:nvPr/>
          </p:nvGrpSpPr>
          <p:grpSpPr>
            <a:xfrm rot="5400000">
              <a:off x="12002369" y="-11663474"/>
              <a:ext cx="1249931" cy="24576878"/>
              <a:chOff x="0" y="-38100"/>
              <a:chExt cx="246900" cy="4854692"/>
            </a:xfrm>
          </p:grpSpPr>
          <p:sp>
            <p:nvSpPr>
              <p:cNvPr id="73" name="Google Shape;73;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74" name="Google Shape;74;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75" name="Google Shape;75;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76" name="Google Shape;76;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77" name="Google Shape;77;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78" name="Google Shape;78;p14"/>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CONTEXT</a:t>
            </a:r>
            <a:endParaRPr sz="700"/>
          </a:p>
        </p:txBody>
      </p:sp>
      <p:sp>
        <p:nvSpPr>
          <p:cNvPr id="79" name="Google Shape;79;p14"/>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5"/>
          <p:cNvSpPr txBox="1"/>
          <p:nvPr/>
        </p:nvSpPr>
        <p:spPr>
          <a:xfrm>
            <a:off x="522350" y="1045375"/>
            <a:ext cx="7444500" cy="3047700"/>
          </a:xfrm>
          <a:prstGeom prst="rect">
            <a:avLst/>
          </a:prstGeom>
          <a:noFill/>
          <a:ln>
            <a:noFill/>
          </a:ln>
        </p:spPr>
        <p:txBody>
          <a:bodyPr anchorCtr="0" anchor="t" bIns="0" lIns="0" spcFirstLastPara="1" rIns="0" wrap="square" tIns="0">
            <a:spAutoFit/>
          </a:bodyPr>
          <a:lstStyle/>
          <a:p>
            <a:pPr indent="-298450" lvl="0" marL="4572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ISIS classified the Yazidis as “infidels”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During the invasion, about 400,000 Yazidis fled to a neighboring part of Iraq, and tens of thousands escaped to Mount Sinjar, but they faced starvation. The rest, who could not leave, were killed or forced into captivity.</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Men were ordered to convert or they would be killed</a:t>
            </a:r>
            <a:endParaRPr sz="1100">
              <a:solidFill>
                <a:schemeClr val="dk1"/>
              </a:solidFill>
              <a:latin typeface="Inter"/>
              <a:ea typeface="Inter"/>
              <a:cs typeface="Inter"/>
              <a:sym typeface="Inter"/>
            </a:endParaRPr>
          </a:p>
          <a:p>
            <a:pPr indent="-298450" lvl="2" marL="13716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Over 80 mass graves were filled throughout the region</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Women were forced into marriage to the person who would pay the most or became sex slaves</a:t>
            </a:r>
            <a:endParaRPr sz="1100">
              <a:solidFill>
                <a:schemeClr val="dk1"/>
              </a:solidFill>
              <a:latin typeface="Inter"/>
              <a:ea typeface="Inter"/>
              <a:cs typeface="Inter"/>
              <a:sym typeface="Inter"/>
            </a:endParaRPr>
          </a:p>
          <a:p>
            <a:pPr indent="-298450" lvl="2" marL="13716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Sexual violence used strategically as a weapon of war in an effort to break down the Yazidi community </a:t>
            </a:r>
            <a:endParaRPr sz="1100">
              <a:solidFill>
                <a:schemeClr val="dk1"/>
              </a:solidFill>
              <a:latin typeface="Inter"/>
              <a:ea typeface="Inter"/>
              <a:cs typeface="Inter"/>
              <a:sym typeface="Inter"/>
            </a:endParaRPr>
          </a:p>
          <a:p>
            <a:pPr indent="-298450" lvl="2" marL="13716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Yazidi women were raped to ensure that their children would be Muslim, not Yazidi, under ISIS law</a:t>
            </a:r>
            <a:endParaRPr sz="1100">
              <a:solidFill>
                <a:schemeClr val="dk1"/>
              </a:solidFill>
              <a:latin typeface="Inter"/>
              <a:ea typeface="Inter"/>
              <a:cs typeface="Inter"/>
              <a:sym typeface="Inter"/>
            </a:endParaRPr>
          </a:p>
          <a:p>
            <a:pPr indent="-298450" lvl="3" marL="18288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Part of the ethnic cleansing process to get rid of future generations</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Over 6,000 women and children were taken captive and over 2,500 are still missing</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Mass murder and enslavement of at least 12,000 Yazidis</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As of 2022, approximately 200,000 Yazidis still displaced</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Agriculture, homes, resources, and infrastructure were </a:t>
            </a:r>
            <a:r>
              <a:rPr lang="en" sz="1100">
                <a:solidFill>
                  <a:schemeClr val="dk1"/>
                </a:solidFill>
                <a:latin typeface="Inter"/>
                <a:ea typeface="Inter"/>
                <a:cs typeface="Inter"/>
                <a:sym typeface="Inter"/>
              </a:rPr>
              <a:t>destroyed</a:t>
            </a:r>
            <a:r>
              <a:rPr lang="en" sz="1100">
                <a:solidFill>
                  <a:schemeClr val="dk1"/>
                </a:solidFill>
                <a:latin typeface="Inter"/>
                <a:ea typeface="Inter"/>
                <a:cs typeface="Inter"/>
                <a:sym typeface="Inter"/>
              </a:rPr>
              <a:t> to make it nearly impossible to return and rebuild their lives</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ISIS defeated in 2017, ending the killings but there is still a lot to rebuild</a:t>
            </a:r>
            <a:endParaRPr sz="1100">
              <a:solidFill>
                <a:schemeClr val="dk1"/>
              </a:solidFill>
              <a:latin typeface="Inter"/>
              <a:ea typeface="Inter"/>
              <a:cs typeface="Inter"/>
              <a:sym typeface="Inter"/>
            </a:endParaRPr>
          </a:p>
        </p:txBody>
      </p:sp>
      <p:sp>
        <p:nvSpPr>
          <p:cNvPr id="85" name="Google Shape;85;p15"/>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86" name="Google Shape;86;p15"/>
          <p:cNvGrpSpPr/>
          <p:nvPr/>
        </p:nvGrpSpPr>
        <p:grpSpPr>
          <a:xfrm>
            <a:off x="-127008" y="4615004"/>
            <a:ext cx="9398022" cy="468724"/>
            <a:chOff x="204" y="0"/>
            <a:chExt cx="25061391" cy="1249931"/>
          </a:xfrm>
        </p:grpSpPr>
        <p:grpSp>
          <p:nvGrpSpPr>
            <p:cNvPr id="87" name="Google Shape;87;p15"/>
            <p:cNvGrpSpPr/>
            <p:nvPr/>
          </p:nvGrpSpPr>
          <p:grpSpPr>
            <a:xfrm rot="5400000">
              <a:off x="12002369" y="-11663474"/>
              <a:ext cx="1249931" cy="24576878"/>
              <a:chOff x="0" y="-38100"/>
              <a:chExt cx="246900" cy="4854692"/>
            </a:xfrm>
          </p:grpSpPr>
          <p:sp>
            <p:nvSpPr>
              <p:cNvPr id="88" name="Google Shape;88;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89" name="Google Shape;89;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90" name="Google Shape;90;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91" name="Google Shape;91;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92" name="Google Shape;92;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93" name="Google Shape;93;p15"/>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GENOCIDE</a:t>
            </a:r>
            <a:endParaRPr sz="700"/>
          </a:p>
        </p:txBody>
      </p:sp>
      <p:sp>
        <p:nvSpPr>
          <p:cNvPr id="94" name="Google Shape;94;p15"/>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6"/>
          <p:cNvSpPr txBox="1"/>
          <p:nvPr/>
        </p:nvSpPr>
        <p:spPr>
          <a:xfrm>
            <a:off x="522350" y="1045375"/>
            <a:ext cx="6359700" cy="1231500"/>
          </a:xfrm>
          <a:prstGeom prst="rect">
            <a:avLst/>
          </a:prstGeom>
          <a:noFill/>
          <a:ln>
            <a:noFill/>
          </a:ln>
        </p:spPr>
        <p:txBody>
          <a:bodyPr anchorCtr="0" anchor="t" bIns="0" lIns="0" spcFirstLastPara="1" rIns="0" wrap="square" tIns="0">
            <a:spAutoFit/>
          </a:bodyPr>
          <a:lstStyle/>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2021: YSL (Yazidi Survivors Law) passed officially recognizing the genocide</a:t>
            </a:r>
            <a:endParaRPr sz="1000">
              <a:solidFill>
                <a:schemeClr val="dk1"/>
              </a:solidFill>
              <a:latin typeface="Inter"/>
              <a:ea typeface="Inter"/>
              <a:cs typeface="Inter"/>
              <a:sym typeface="Inter"/>
            </a:endParaRPr>
          </a:p>
          <a:p>
            <a:pPr indent="-292100" lvl="1" marL="9144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Granted the Yazidis a housing unit and a small monthly allowance</a:t>
            </a:r>
            <a:endParaRPr sz="1000">
              <a:solidFill>
                <a:schemeClr val="dk1"/>
              </a:solidFill>
              <a:latin typeface="Inter"/>
              <a:ea typeface="Inter"/>
              <a:cs typeface="Inter"/>
              <a:sym typeface="Inter"/>
            </a:endParaRPr>
          </a:p>
          <a:p>
            <a:pPr indent="-292100" lvl="1" marL="9144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However, this was not enough to survive, and new rules in Baghdad require that the victims file a judicial complaint in order to be eligible for the reparation</a:t>
            </a:r>
            <a:endParaRPr sz="1000">
              <a:solidFill>
                <a:schemeClr val="dk1"/>
              </a:solidFill>
              <a:latin typeface="Inter"/>
              <a:ea typeface="Inter"/>
              <a:cs typeface="Inter"/>
              <a:sym typeface="Inter"/>
            </a:endParaRPr>
          </a:p>
          <a:p>
            <a:pPr indent="-292100" lvl="1" marL="9144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This means that individuals would have to describe the horrific events in court, which was traumatic on its own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Neither the international community nor the Iraqi court has tried iSIS members for genocide or sexual violence</a:t>
            </a:r>
            <a:endParaRPr sz="1000">
              <a:solidFill>
                <a:schemeClr val="dk1"/>
              </a:solidFill>
              <a:latin typeface="Inter"/>
              <a:ea typeface="Inter"/>
              <a:cs typeface="Inter"/>
              <a:sym typeface="Inter"/>
            </a:endParaRPr>
          </a:p>
        </p:txBody>
      </p:sp>
      <p:sp>
        <p:nvSpPr>
          <p:cNvPr id="100" name="Google Shape;100;p16"/>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01" name="Google Shape;101;p16"/>
          <p:cNvGrpSpPr/>
          <p:nvPr/>
        </p:nvGrpSpPr>
        <p:grpSpPr>
          <a:xfrm>
            <a:off x="-127008" y="4615004"/>
            <a:ext cx="9398022" cy="468724"/>
            <a:chOff x="204" y="0"/>
            <a:chExt cx="25061391" cy="1249931"/>
          </a:xfrm>
        </p:grpSpPr>
        <p:grpSp>
          <p:nvGrpSpPr>
            <p:cNvPr id="102" name="Google Shape;102;p16"/>
            <p:cNvGrpSpPr/>
            <p:nvPr/>
          </p:nvGrpSpPr>
          <p:grpSpPr>
            <a:xfrm rot="5400000">
              <a:off x="12002369" y="-11663474"/>
              <a:ext cx="1249931" cy="24576878"/>
              <a:chOff x="0" y="-38100"/>
              <a:chExt cx="246900" cy="4854692"/>
            </a:xfrm>
          </p:grpSpPr>
          <p:sp>
            <p:nvSpPr>
              <p:cNvPr id="103" name="Google Shape;103;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04" name="Google Shape;104;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5" name="Google Shape;105;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06" name="Google Shape;106;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07" name="Google Shape;107;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08" name="Google Shape;108;p16"/>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09" name="Google Shape;109;p16"/>
          <p:cNvSpPr txBox="1"/>
          <p:nvPr/>
        </p:nvSpPr>
        <p:spPr>
          <a:xfrm>
            <a:off x="1276990" y="438150"/>
            <a:ext cx="6590100" cy="5541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600">
                <a:solidFill>
                  <a:srgbClr val="231F20"/>
                </a:solidFill>
                <a:latin typeface="Halant"/>
                <a:ea typeface="Halant"/>
                <a:cs typeface="Halant"/>
                <a:sym typeface="Halant"/>
              </a:rPr>
              <a:t>INTERNATIONAL RESPONSES</a:t>
            </a:r>
            <a:endParaRPr sz="1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grpSp>
        <p:nvGrpSpPr>
          <p:cNvPr id="114" name="Google Shape;114;p17"/>
          <p:cNvGrpSpPr/>
          <p:nvPr/>
        </p:nvGrpSpPr>
        <p:grpSpPr>
          <a:xfrm>
            <a:off x="-127008" y="4615004"/>
            <a:ext cx="9398022" cy="468724"/>
            <a:chOff x="204" y="0"/>
            <a:chExt cx="25061391" cy="1249931"/>
          </a:xfrm>
        </p:grpSpPr>
        <p:grpSp>
          <p:nvGrpSpPr>
            <p:cNvPr id="115" name="Google Shape;115;p17"/>
            <p:cNvGrpSpPr/>
            <p:nvPr/>
          </p:nvGrpSpPr>
          <p:grpSpPr>
            <a:xfrm rot="5400000">
              <a:off x="12002369" y="-11663474"/>
              <a:ext cx="1249931" cy="24576878"/>
              <a:chOff x="0" y="-38100"/>
              <a:chExt cx="246900" cy="4854692"/>
            </a:xfrm>
          </p:grpSpPr>
          <p:sp>
            <p:nvSpPr>
              <p:cNvPr id="116" name="Google Shape;116;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17" name="Google Shape;117;p1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18" name="Google Shape;118;p1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19" name="Google Shape;119;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20" name="Google Shape;120;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21" name="Google Shape;121;p17"/>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22" name="Google Shape;122;p17"/>
          <p:cNvSpPr txBox="1"/>
          <p:nvPr/>
        </p:nvSpPr>
        <p:spPr>
          <a:xfrm>
            <a:off x="1276990" y="438150"/>
            <a:ext cx="6590100" cy="5541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600">
                <a:solidFill>
                  <a:srgbClr val="231F20"/>
                </a:solidFill>
                <a:latin typeface="Halant"/>
                <a:ea typeface="Halant"/>
                <a:cs typeface="Halant"/>
                <a:sym typeface="Halant"/>
              </a:rPr>
              <a:t>TESTIMONY</a:t>
            </a:r>
            <a:endParaRPr sz="100"/>
          </a:p>
        </p:txBody>
      </p:sp>
      <p:sp>
        <p:nvSpPr>
          <p:cNvPr id="123" name="Google Shape;123;p17"/>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24" name="Google Shape;124;p17"/>
          <p:cNvSpPr txBox="1"/>
          <p:nvPr/>
        </p:nvSpPr>
        <p:spPr>
          <a:xfrm>
            <a:off x="522350" y="1045375"/>
            <a:ext cx="8188500" cy="22011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a:t>
            </a:r>
            <a:r>
              <a:rPr lang="en" sz="1100">
                <a:solidFill>
                  <a:schemeClr val="dk1"/>
                </a:solidFill>
                <a:latin typeface="Inter"/>
                <a:ea typeface="Inter"/>
                <a:cs typeface="Inter"/>
                <a:sym typeface="Inter"/>
              </a:rPr>
              <a:t>I was only ten years old at that time. They took me with other kids to a kindergarten. There, they taught us the Quran. Once, they gave us poison. We thought we died. We spent two weeks in the hospital. Finally, they made a lottery in the kindergarten. There were three things, which were marriage, death, and serving an ISIS family. Each kid got a different paper. Based on that, some were killed. Some were given to their fighters as wives. Others were chosen to be servants in their houses. I was chosen to be a servant.I served a house for two years.”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	-Samar, Nadia’s Initiative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"ISIS captured us when we were trying to reach Sinjar Mountain. At the beginning, they only separated my father from us in Sinjar. They did not take me from my mother because I was only 14 at that time. Then, they took us from Sinjar to Til-Afar. Life was so bad there. We did not have enough food [or] good shelter. After 8 months, they separated us from each other. They sold me more than 10 times to different people.”</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Badyra, Nadia’s Initiative</a:t>
            </a:r>
            <a:endParaRPr sz="11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